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59" r:id="rId7"/>
  </p:sldIdLst>
  <p:sldSz cx="9753600" cy="7315200"/>
  <p:notesSz cx="6858000" cy="9144000"/>
  <p:embeddedFontLst>
    <p:embeddedFont>
      <p:font typeface="Calibri" panose="020F0502020204030204" pitchFamily="34" charset="0"/>
      <p:regular r:id="rId8"/>
      <p:bold r:id="rId9"/>
      <p:italic r:id="rId10"/>
      <p:boldItalic r:id="rId11"/>
    </p:embeddedFont>
    <p:embeddedFont>
      <p:font typeface="Allura" panose="020B0604020202020204" charset="0"/>
      <p:regular r:id="rId12"/>
      <p:italic r:id="rId13"/>
    </p:embeddedFont>
    <p:embeddedFont>
      <p:font typeface="Montserrat Light" panose="020B0604020202020204" charset="0"/>
      <p:regular r:id="rId14"/>
      <p:bold r:id="rId15"/>
      <p:italic r:id="rId16"/>
      <p:boldItalic r:id="rId17"/>
    </p:embeddedFont>
    <p:embeddedFont>
      <p:font typeface="Montserrat Classic"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2FF"/>
    <a:srgbClr val="B48FFF"/>
    <a:srgbClr val="CCB3FF"/>
    <a:srgbClr val="816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830" autoAdjust="0"/>
  </p:normalViewPr>
  <p:slideViewPr>
    <p:cSldViewPr>
      <p:cViewPr varScale="1">
        <p:scale>
          <a:sx n="93" d="100"/>
          <a:sy n="93" d="100"/>
        </p:scale>
        <p:origin x="18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video" Target="https://www.youtube.com/embed/Rv_g_li4e7M" TargetMode="External"/><Relationship Id="rId5" Type="http://schemas.openxmlformats.org/officeDocument/2006/relationships/hyperlink" Target="https://youtu.be/Rv_g_li4e7M" TargetMode="Externa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hyperlink" Target="https://www.instagram.com/lexipedia369/" TargetMode="External"/><Relationship Id="rId13" Type="http://schemas.openxmlformats.org/officeDocument/2006/relationships/image" Target="../media/image26.png"/><Relationship Id="rId18" Type="http://schemas.openxmlformats.org/officeDocument/2006/relationships/hyperlink" Target="https://www.amazon.com/Alexis-D-Craig/e/B00JZ67PVC/" TargetMode="External"/><Relationship Id="rId3" Type="http://schemas.openxmlformats.org/officeDocument/2006/relationships/image" Target="../media/image8.png"/><Relationship Id="rId21" Type="http://schemas.openxmlformats.org/officeDocument/2006/relationships/hyperlink" Target="https://docs.google.com/forms/d/1lLvwC5rRDwsnz8ShiWvHmdfsOm-nxowdfSo4XNp0i2o/edit" TargetMode="External"/><Relationship Id="rId7" Type="http://schemas.openxmlformats.org/officeDocument/2006/relationships/image" Target="../media/image23.png"/><Relationship Id="rId12" Type="http://schemas.openxmlformats.org/officeDocument/2006/relationships/hyperlink" Target="https://www.pinterest.com/alexisdcraig/" TargetMode="External"/><Relationship Id="rId17" Type="http://schemas.openxmlformats.org/officeDocument/2006/relationships/image" Target="../media/image28.png"/><Relationship Id="rId2" Type="http://schemas.openxmlformats.org/officeDocument/2006/relationships/image" Target="../media/image21.jpeg"/><Relationship Id="rId16" Type="http://schemas.openxmlformats.org/officeDocument/2006/relationships/hyperlink" Target="https://www.bookbub.com/profile/alexis-d-craig" TargetMode="External"/><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hyperlink" Target="https://www.facebook.com/groups/LexieLyceum/" TargetMode="Externa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hyperlink" Target="https://open.spotify.com/playlist/2NFga4avqELlQhwWeyOsW2" TargetMode="External"/><Relationship Id="rId19" Type="http://schemas.openxmlformats.org/officeDocument/2006/relationships/image" Target="../media/image29.png"/><Relationship Id="rId4" Type="http://schemas.openxmlformats.org/officeDocument/2006/relationships/hyperlink" Target="https://twitter.com/Dispatchvampire" TargetMode="External"/><Relationship Id="rId9" Type="http://schemas.openxmlformats.org/officeDocument/2006/relationships/image" Target="../media/image24.png"/><Relationship Id="rId14" Type="http://schemas.openxmlformats.org/officeDocument/2006/relationships/hyperlink" Target="https://www.goodreads.com/author/show/5273323.Alexis_D_Craig" TargetMode="External"/><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008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pic>
          <p:nvPicPr>
            <p:cNvPr id="3" name="Picture 3"/>
            <p:cNvPicPr>
              <a:picLocks noChangeAspect="1"/>
            </p:cNvPicPr>
            <p:nvPr/>
          </p:nvPicPr>
          <p:blipFill>
            <a:blip r:embed="rId2">
              <a:alphaModFix amt="69000"/>
            </a:blip>
            <a:srcRect l="5666" r="5666"/>
            <a:stretch>
              <a:fillRect/>
            </a:stretch>
          </p:blipFill>
          <p:spPr>
            <a:xfrm>
              <a:off x="0" y="0"/>
              <a:ext cx="13004800" cy="9753600"/>
            </a:xfrm>
            <a:prstGeom prst="rect">
              <a:avLst/>
            </a:prstGeom>
          </p:spPr>
        </p:pic>
      </p:grpSp>
      <p:pic>
        <p:nvPicPr>
          <p:cNvPr id="4" name="Picture 4"/>
          <p:cNvPicPr>
            <a:picLocks noChangeAspect="1"/>
          </p:cNvPicPr>
          <p:nvPr/>
        </p:nvPicPr>
        <p:blipFill>
          <a:blip r:embed="rId3"/>
          <a:srcRect/>
          <a:stretch>
            <a:fillRect/>
          </a:stretch>
        </p:blipFill>
        <p:spPr>
          <a:xfrm>
            <a:off x="0" y="-45911"/>
            <a:ext cx="9753600" cy="688607"/>
          </a:xfrm>
          <a:prstGeom prst="rect">
            <a:avLst/>
          </a:prstGeom>
        </p:spPr>
      </p:pic>
      <p:pic>
        <p:nvPicPr>
          <p:cNvPr id="5" name="Picture 5"/>
          <p:cNvPicPr>
            <a:picLocks noChangeAspect="1"/>
          </p:cNvPicPr>
          <p:nvPr/>
        </p:nvPicPr>
        <p:blipFill>
          <a:blip r:embed="rId4"/>
          <a:srcRect/>
          <a:stretch>
            <a:fillRect/>
          </a:stretch>
        </p:blipFill>
        <p:spPr>
          <a:xfrm>
            <a:off x="731520" y="869899"/>
            <a:ext cx="8290560" cy="5575402"/>
          </a:xfrm>
          <a:prstGeom prst="rect">
            <a:avLst/>
          </a:prstGeom>
        </p:spPr>
      </p:pic>
      <p:sp>
        <p:nvSpPr>
          <p:cNvPr id="6" name="TextBox 6"/>
          <p:cNvSpPr txBox="1"/>
          <p:nvPr/>
        </p:nvSpPr>
        <p:spPr>
          <a:xfrm>
            <a:off x="-822891" y="58249"/>
            <a:ext cx="11399382" cy="432662"/>
          </a:xfrm>
          <a:prstGeom prst="rect">
            <a:avLst/>
          </a:prstGeom>
        </p:spPr>
        <p:txBody>
          <a:bodyPr lIns="0" tIns="0" rIns="0" bIns="0" rtlCol="0" anchor="t">
            <a:spAutoFit/>
          </a:bodyPr>
          <a:lstStyle/>
          <a:p>
            <a:pPr algn="ctr">
              <a:lnSpc>
                <a:spcPts val="3638"/>
              </a:lnSpc>
            </a:pPr>
            <a:r>
              <a:rPr lang="en-US" sz="2599" spc="597">
                <a:solidFill>
                  <a:srgbClr val="000000"/>
                </a:solidFill>
                <a:latin typeface="Montserrat Light"/>
              </a:rPr>
              <a:t>PRESS KIT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D008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549682" cy="7315200"/>
            <a:chOff x="0" y="0"/>
            <a:chExt cx="8732910" cy="9753600"/>
          </a:xfrm>
        </p:grpSpPr>
        <p:pic>
          <p:nvPicPr>
            <p:cNvPr id="3" name="Picture 3"/>
            <p:cNvPicPr>
              <a:picLocks noChangeAspect="1"/>
            </p:cNvPicPr>
            <p:nvPr/>
          </p:nvPicPr>
          <p:blipFill>
            <a:blip r:embed="rId2">
              <a:alphaModFix amt="67000"/>
            </a:blip>
            <a:srcRect t="12975" b="12975"/>
            <a:stretch>
              <a:fillRect/>
            </a:stretch>
          </p:blipFill>
          <p:spPr>
            <a:xfrm>
              <a:off x="0" y="0"/>
              <a:ext cx="8732910" cy="9753600"/>
            </a:xfrm>
            <a:prstGeom prst="rect">
              <a:avLst/>
            </a:prstGeom>
          </p:spPr>
        </p:pic>
      </p:grpSp>
      <p:pic>
        <p:nvPicPr>
          <p:cNvPr id="4" name="Picture 4"/>
          <p:cNvPicPr>
            <a:picLocks noChangeAspect="1"/>
          </p:cNvPicPr>
          <p:nvPr/>
        </p:nvPicPr>
        <p:blipFill>
          <a:blip r:embed="rId3"/>
          <a:srcRect/>
          <a:stretch>
            <a:fillRect/>
          </a:stretch>
        </p:blipFill>
        <p:spPr>
          <a:xfrm rot="5400000">
            <a:off x="3023162" y="514668"/>
            <a:ext cx="6145676" cy="6858000"/>
          </a:xfrm>
          <a:prstGeom prst="rect">
            <a:avLst/>
          </a:prstGeom>
        </p:spPr>
      </p:pic>
      <p:sp>
        <p:nvSpPr>
          <p:cNvPr id="5" name="TextBox 5"/>
          <p:cNvSpPr txBox="1"/>
          <p:nvPr/>
        </p:nvSpPr>
        <p:spPr>
          <a:xfrm>
            <a:off x="4572000" y="913509"/>
            <a:ext cx="2762250" cy="250646"/>
          </a:xfrm>
          <a:prstGeom prst="rect">
            <a:avLst/>
          </a:prstGeom>
        </p:spPr>
        <p:txBody>
          <a:bodyPr lIns="0" tIns="0" rIns="0" bIns="0" rtlCol="0" anchor="t">
            <a:spAutoFit/>
          </a:bodyPr>
          <a:lstStyle/>
          <a:p>
            <a:pPr>
              <a:lnSpc>
                <a:spcPts val="2198"/>
              </a:lnSpc>
            </a:pPr>
            <a:r>
              <a:rPr lang="en-US" sz="1570" b="1" spc="361" dirty="0">
                <a:solidFill>
                  <a:schemeClr val="bg1"/>
                </a:solidFill>
                <a:latin typeface="Montserrat Classic"/>
              </a:rPr>
              <a:t>BIO</a:t>
            </a:r>
          </a:p>
        </p:txBody>
      </p:sp>
      <p:sp>
        <p:nvSpPr>
          <p:cNvPr id="6" name="TextBox 6"/>
          <p:cNvSpPr txBox="1"/>
          <p:nvPr/>
        </p:nvSpPr>
        <p:spPr>
          <a:xfrm>
            <a:off x="4552950" y="1292992"/>
            <a:ext cx="4972050" cy="5924699"/>
          </a:xfrm>
          <a:prstGeom prst="rect">
            <a:avLst/>
          </a:prstGeom>
        </p:spPr>
        <p:txBody>
          <a:bodyPr wrap="square" lIns="0" tIns="0" rIns="0" bIns="0" rtlCol="0" anchor="t">
            <a:spAutoFit/>
          </a:bodyPr>
          <a:lstStyle/>
          <a:p>
            <a:pPr algn="just">
              <a:lnSpc>
                <a:spcPts val="2198"/>
              </a:lnSpc>
            </a:pPr>
            <a:r>
              <a:rPr lang="en-US" sz="1400" spc="31" dirty="0">
                <a:solidFill>
                  <a:schemeClr val="bg1"/>
                </a:solidFill>
                <a:latin typeface="Montserrat Light"/>
              </a:rPr>
              <a:t>Alexis (Lexie) is a writer with a day job for the last twenty years servicing her community and its everyday heroes. </a:t>
            </a:r>
          </a:p>
          <a:p>
            <a:pPr algn="just">
              <a:lnSpc>
                <a:spcPts val="2198"/>
              </a:lnSpc>
            </a:pPr>
            <a:endParaRPr lang="en-US" sz="1400" spc="31" dirty="0">
              <a:solidFill>
                <a:schemeClr val="bg1"/>
              </a:solidFill>
              <a:latin typeface="Montserrat Light"/>
            </a:endParaRPr>
          </a:p>
          <a:p>
            <a:pPr algn="just">
              <a:lnSpc>
                <a:spcPts val="2198"/>
              </a:lnSpc>
            </a:pPr>
            <a:r>
              <a:rPr lang="en-US" sz="1400" spc="31" dirty="0">
                <a:solidFill>
                  <a:schemeClr val="bg1"/>
                </a:solidFill>
                <a:latin typeface="Montserrat Light"/>
              </a:rPr>
              <a:t>Born in Tucson her heart still remains there, but she lives, works, and writes in Indy. Her desire to see the whole country is almost complete (seven states left)  and as much of the world as she can (7 countries down, 188 to go! </a:t>
            </a:r>
          </a:p>
          <a:p>
            <a:pPr algn="just">
              <a:lnSpc>
                <a:spcPts val="2198"/>
              </a:lnSpc>
            </a:pPr>
            <a:endParaRPr lang="en-US" sz="1400" spc="31" dirty="0">
              <a:solidFill>
                <a:schemeClr val="bg1"/>
              </a:solidFill>
              <a:latin typeface="Montserrat Light"/>
            </a:endParaRPr>
          </a:p>
          <a:p>
            <a:pPr algn="just">
              <a:lnSpc>
                <a:spcPts val="2198"/>
              </a:lnSpc>
            </a:pPr>
            <a:r>
              <a:rPr lang="en-US" sz="1400" spc="31" dirty="0">
                <a:solidFill>
                  <a:schemeClr val="bg1"/>
                </a:solidFill>
                <a:latin typeface="Montserrat Light"/>
              </a:rPr>
              <a:t>She collects fountain pens, perfume </a:t>
            </a:r>
            <a:r>
              <a:rPr lang="en-US" sz="1400" spc="31" dirty="0" smtClean="0">
                <a:solidFill>
                  <a:schemeClr val="bg1"/>
                </a:solidFill>
                <a:latin typeface="Montserrat Light"/>
              </a:rPr>
              <a:t>bottles, </a:t>
            </a:r>
            <a:r>
              <a:rPr lang="en-US" sz="1400" spc="31" dirty="0">
                <a:solidFill>
                  <a:schemeClr val="bg1"/>
                </a:solidFill>
                <a:latin typeface="Montserrat Light"/>
              </a:rPr>
              <a:t>rescue animals, and dirty curse words in as many languages as she can. Her list of hobbies is longer than her arms and legs combined (even though she is on the petite side so that isn’t hard) including knitting, crocheting, painting, graphic design, and learning to play the piano.</a:t>
            </a:r>
          </a:p>
          <a:p>
            <a:pPr algn="just">
              <a:lnSpc>
                <a:spcPts val="2198"/>
              </a:lnSpc>
            </a:pPr>
            <a:endParaRPr lang="en-US" sz="1400" spc="31" dirty="0">
              <a:solidFill>
                <a:schemeClr val="bg1"/>
              </a:solidFill>
              <a:latin typeface="Montserrat Light"/>
            </a:endParaRPr>
          </a:p>
          <a:p>
            <a:pPr algn="just">
              <a:lnSpc>
                <a:spcPts val="2198"/>
              </a:lnSpc>
            </a:pPr>
            <a:r>
              <a:rPr lang="en-US" sz="1400" spc="31" dirty="0">
                <a:solidFill>
                  <a:schemeClr val="bg1"/>
                </a:solidFill>
                <a:latin typeface="Montserrat Light"/>
              </a:rPr>
              <a:t>In addition to 'writer', her life has many roles including wife, dog mom, fun aunt, and ghost hunter. </a:t>
            </a:r>
          </a:p>
          <a:p>
            <a:pPr algn="just">
              <a:lnSpc>
                <a:spcPts val="2198"/>
              </a:lnSpc>
            </a:pPr>
            <a:endParaRPr lang="en-US" sz="1400" spc="31" dirty="0">
              <a:solidFill>
                <a:schemeClr val="bg1"/>
              </a:solidFill>
              <a:latin typeface="Montserrat Light"/>
            </a:endParaRPr>
          </a:p>
        </p:txBody>
      </p:sp>
      <p:pic>
        <p:nvPicPr>
          <p:cNvPr id="7" name="Picture 7"/>
          <p:cNvPicPr>
            <a:picLocks noChangeAspect="1"/>
          </p:cNvPicPr>
          <p:nvPr/>
        </p:nvPicPr>
        <p:blipFill>
          <a:blip r:embed="rId4"/>
          <a:srcRect/>
          <a:stretch>
            <a:fillRect/>
          </a:stretch>
        </p:blipFill>
        <p:spPr>
          <a:xfrm>
            <a:off x="4552949" y="1254497"/>
            <a:ext cx="4919472" cy="50138"/>
          </a:xfrm>
          <a:prstGeom prst="rect">
            <a:avLst/>
          </a:prstGeom>
        </p:spPr>
      </p:pic>
      <p:sp>
        <p:nvSpPr>
          <p:cNvPr id="8" name="TextBox 7">
            <a:extLst>
              <a:ext uri="{FF2B5EF4-FFF2-40B4-BE49-F238E27FC236}">
                <a16:creationId xmlns="" xmlns:a16="http://schemas.microsoft.com/office/drawing/2014/main" id="{8AA87810-3526-40EB-B89E-C11DE8E31C14}"/>
              </a:ext>
            </a:extLst>
          </p:cNvPr>
          <p:cNvSpPr txBox="1"/>
          <p:nvPr/>
        </p:nvSpPr>
        <p:spPr>
          <a:xfrm>
            <a:off x="67628" y="4876800"/>
            <a:ext cx="2705101" cy="2031325"/>
          </a:xfrm>
          <a:prstGeom prst="rect">
            <a:avLst/>
          </a:prstGeom>
          <a:noFill/>
        </p:spPr>
        <p:txBody>
          <a:bodyPr wrap="square" rtlCol="0">
            <a:spAutoFit/>
          </a:bodyPr>
          <a:lstStyle/>
          <a:p>
            <a:r>
              <a:rPr lang="en-US" i="1" spc="31" dirty="0">
                <a:solidFill>
                  <a:schemeClr val="bg1"/>
                </a:solidFill>
                <a:latin typeface="Montserrat Light"/>
              </a:rPr>
              <a:t>Lexie’s goal is to cram as much living into one life as possible and write about it along the way.  </a:t>
            </a:r>
          </a:p>
          <a:p>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5630171" y="-2467"/>
            <a:ext cx="4190693" cy="7315200"/>
            <a:chOff x="0" y="0"/>
            <a:chExt cx="5587590" cy="9753600"/>
          </a:xfrm>
        </p:grpSpPr>
        <p:sp>
          <p:nvSpPr>
            <p:cNvPr id="3" name="AutoShape 3"/>
            <p:cNvSpPr/>
            <p:nvPr/>
          </p:nvSpPr>
          <p:spPr>
            <a:xfrm>
              <a:off x="0" y="0"/>
              <a:ext cx="5587590" cy="9753600"/>
            </a:xfrm>
            <a:prstGeom prst="rect">
              <a:avLst/>
            </a:prstGeom>
            <a:solidFill>
              <a:srgbClr val="4D0089"/>
            </a:solidFill>
          </p:spPr>
        </p:sp>
      </p:grpSp>
      <p:grpSp>
        <p:nvGrpSpPr>
          <p:cNvPr id="4" name="Group 4"/>
          <p:cNvGrpSpPr/>
          <p:nvPr/>
        </p:nvGrpSpPr>
        <p:grpSpPr>
          <a:xfrm>
            <a:off x="5562468" y="0"/>
            <a:ext cx="4190693" cy="7315200"/>
            <a:chOff x="0" y="0"/>
            <a:chExt cx="5587590" cy="9753600"/>
          </a:xfrm>
        </p:grpSpPr>
        <p:pic>
          <p:nvPicPr>
            <p:cNvPr id="5" name="Picture 5"/>
            <p:cNvPicPr>
              <a:picLocks noChangeAspect="1"/>
            </p:cNvPicPr>
            <p:nvPr/>
          </p:nvPicPr>
          <p:blipFill>
            <a:blip r:embed="rId2">
              <a:alphaModFix amt="57000"/>
            </a:blip>
            <a:srcRect l="22845" r="22845"/>
            <a:stretch>
              <a:fillRect/>
            </a:stretch>
          </p:blipFill>
          <p:spPr>
            <a:xfrm>
              <a:off x="0" y="0"/>
              <a:ext cx="5587590" cy="9753600"/>
            </a:xfrm>
            <a:prstGeom prst="rect">
              <a:avLst/>
            </a:prstGeom>
          </p:spPr>
        </p:pic>
      </p:grpSp>
      <p:pic>
        <p:nvPicPr>
          <p:cNvPr id="6" name="Picture 6"/>
          <p:cNvPicPr>
            <a:picLocks noChangeAspect="1"/>
          </p:cNvPicPr>
          <p:nvPr/>
        </p:nvPicPr>
        <p:blipFill>
          <a:blip r:embed="rId3"/>
          <a:srcRect/>
          <a:stretch>
            <a:fillRect/>
          </a:stretch>
        </p:blipFill>
        <p:spPr>
          <a:xfrm rot="-5400000">
            <a:off x="1647601" y="1972939"/>
            <a:ext cx="3681752" cy="6121553"/>
          </a:xfrm>
          <a:prstGeom prst="rect">
            <a:avLst/>
          </a:prstGeom>
        </p:spPr>
      </p:pic>
      <p:pic>
        <p:nvPicPr>
          <p:cNvPr id="7" name="Picture 7"/>
          <p:cNvPicPr>
            <a:picLocks noChangeAspect="1"/>
          </p:cNvPicPr>
          <p:nvPr/>
        </p:nvPicPr>
        <p:blipFill>
          <a:blip r:embed="rId4"/>
          <a:srcRect/>
          <a:stretch>
            <a:fillRect/>
          </a:stretch>
        </p:blipFill>
        <p:spPr>
          <a:xfrm>
            <a:off x="641914" y="984407"/>
            <a:ext cx="3995104" cy="40718"/>
          </a:xfrm>
          <a:prstGeom prst="rect">
            <a:avLst/>
          </a:prstGeom>
        </p:spPr>
      </p:pic>
      <p:sp>
        <p:nvSpPr>
          <p:cNvPr id="8" name="TextBox 8"/>
          <p:cNvSpPr txBox="1"/>
          <p:nvPr/>
        </p:nvSpPr>
        <p:spPr>
          <a:xfrm>
            <a:off x="464030" y="3308573"/>
            <a:ext cx="4554424" cy="425373"/>
          </a:xfrm>
          <a:prstGeom prst="rect">
            <a:avLst/>
          </a:prstGeom>
        </p:spPr>
        <p:txBody>
          <a:bodyPr wrap="square" lIns="0" tIns="0" rIns="0" bIns="0" rtlCol="0" anchor="t">
            <a:spAutoFit/>
          </a:bodyPr>
          <a:lstStyle/>
          <a:p>
            <a:pPr marL="208671" lvl="1">
              <a:lnSpc>
                <a:spcPts val="3538"/>
              </a:lnSpc>
            </a:pPr>
            <a:r>
              <a:rPr lang="en-US" sz="2800" i="1" spc="44" dirty="0">
                <a:solidFill>
                  <a:schemeClr val="bg1"/>
                </a:solidFill>
                <a:latin typeface="Montserrat Light"/>
              </a:rPr>
              <a:t>Romance with a side of</a:t>
            </a:r>
          </a:p>
        </p:txBody>
      </p:sp>
      <p:sp>
        <p:nvSpPr>
          <p:cNvPr id="9" name="TextBox 9"/>
          <p:cNvSpPr txBox="1"/>
          <p:nvPr/>
        </p:nvSpPr>
        <p:spPr>
          <a:xfrm>
            <a:off x="707721" y="3836574"/>
            <a:ext cx="4773792" cy="2194832"/>
          </a:xfrm>
          <a:prstGeom prst="rect">
            <a:avLst/>
          </a:prstGeom>
        </p:spPr>
        <p:txBody>
          <a:bodyPr wrap="square" lIns="0" tIns="0" rIns="0" bIns="0" rtlCol="0" anchor="t">
            <a:spAutoFit/>
          </a:bodyPr>
          <a:lstStyle/>
          <a:p>
            <a:pPr marL="417342" lvl="1" indent="-208671">
              <a:lnSpc>
                <a:spcPts val="3538"/>
              </a:lnSpc>
              <a:buFont typeface="Arial"/>
              <a:buChar char="•"/>
            </a:pPr>
            <a:r>
              <a:rPr lang="en-US" sz="2527" spc="50" dirty="0">
                <a:solidFill>
                  <a:schemeClr val="bg1"/>
                </a:solidFill>
                <a:latin typeface="Montserrat Light"/>
              </a:rPr>
              <a:t>Paranormal </a:t>
            </a:r>
          </a:p>
          <a:p>
            <a:pPr marL="417342" lvl="1" indent="-208671">
              <a:lnSpc>
                <a:spcPts val="3538"/>
              </a:lnSpc>
              <a:buFont typeface="Arial"/>
              <a:buChar char="•"/>
            </a:pPr>
            <a:r>
              <a:rPr lang="en-US" sz="2527" spc="50" dirty="0">
                <a:solidFill>
                  <a:schemeClr val="bg1"/>
                </a:solidFill>
                <a:latin typeface="Montserrat Light"/>
              </a:rPr>
              <a:t>Erotica</a:t>
            </a:r>
          </a:p>
          <a:p>
            <a:pPr marL="417342" lvl="1" indent="-208671">
              <a:lnSpc>
                <a:spcPts val="3538"/>
              </a:lnSpc>
              <a:buFont typeface="Arial"/>
              <a:buChar char="•"/>
            </a:pPr>
            <a:r>
              <a:rPr lang="en-US" sz="2527" spc="50" dirty="0">
                <a:solidFill>
                  <a:schemeClr val="bg1"/>
                </a:solidFill>
                <a:latin typeface="Montserrat Light"/>
              </a:rPr>
              <a:t>Contemporary</a:t>
            </a:r>
          </a:p>
          <a:p>
            <a:pPr marL="417342" lvl="1" indent="-208671">
              <a:lnSpc>
                <a:spcPts val="3538"/>
              </a:lnSpc>
              <a:buFont typeface="Arial"/>
              <a:buChar char="•"/>
            </a:pPr>
            <a:r>
              <a:rPr lang="en-US" sz="2527" spc="50" dirty="0">
                <a:solidFill>
                  <a:schemeClr val="bg1"/>
                </a:solidFill>
                <a:latin typeface="Montserrat Light"/>
              </a:rPr>
              <a:t>Comedy</a:t>
            </a:r>
          </a:p>
          <a:p>
            <a:pPr marL="417342" lvl="1" indent="-208671">
              <a:lnSpc>
                <a:spcPts val="3538"/>
              </a:lnSpc>
              <a:buFont typeface="Arial"/>
              <a:buChar char="•"/>
            </a:pPr>
            <a:r>
              <a:rPr lang="en-US" sz="2527" spc="50" dirty="0">
                <a:solidFill>
                  <a:schemeClr val="bg1"/>
                </a:solidFill>
                <a:latin typeface="Montserrat Light"/>
              </a:rPr>
              <a:t>Suspense</a:t>
            </a:r>
          </a:p>
        </p:txBody>
      </p:sp>
      <p:pic>
        <p:nvPicPr>
          <p:cNvPr id="10" name="Picture 10"/>
          <p:cNvPicPr>
            <a:picLocks noChangeAspect="1"/>
          </p:cNvPicPr>
          <p:nvPr/>
        </p:nvPicPr>
        <p:blipFill>
          <a:blip r:embed="rId5"/>
          <a:srcRect/>
          <a:stretch>
            <a:fillRect/>
          </a:stretch>
        </p:blipFill>
        <p:spPr>
          <a:xfrm>
            <a:off x="4720110" y="-183810"/>
            <a:ext cx="2224365" cy="2035294"/>
          </a:xfrm>
          <a:prstGeom prst="rect">
            <a:avLst/>
          </a:prstGeom>
        </p:spPr>
      </p:pic>
      <p:pic>
        <p:nvPicPr>
          <p:cNvPr id="11" name="Picture 11"/>
          <p:cNvPicPr>
            <a:picLocks noChangeAspect="1"/>
          </p:cNvPicPr>
          <p:nvPr/>
        </p:nvPicPr>
        <p:blipFill>
          <a:blip r:embed="rId6"/>
          <a:srcRect/>
          <a:stretch>
            <a:fillRect/>
          </a:stretch>
        </p:blipFill>
        <p:spPr>
          <a:xfrm>
            <a:off x="5826600" y="-120727"/>
            <a:ext cx="2174269" cy="1989456"/>
          </a:xfrm>
          <a:prstGeom prst="rect">
            <a:avLst/>
          </a:prstGeom>
        </p:spPr>
      </p:pic>
      <p:pic>
        <p:nvPicPr>
          <p:cNvPr id="12" name="Picture 12"/>
          <p:cNvPicPr>
            <a:picLocks noChangeAspect="1"/>
          </p:cNvPicPr>
          <p:nvPr/>
        </p:nvPicPr>
        <p:blipFill>
          <a:blip r:embed="rId7"/>
          <a:srcRect/>
          <a:stretch>
            <a:fillRect/>
          </a:stretch>
        </p:blipFill>
        <p:spPr>
          <a:xfrm>
            <a:off x="6920178" y="-120727"/>
            <a:ext cx="2222596" cy="2033676"/>
          </a:xfrm>
          <a:prstGeom prst="rect">
            <a:avLst/>
          </a:prstGeom>
        </p:spPr>
      </p:pic>
      <p:pic>
        <p:nvPicPr>
          <p:cNvPr id="13" name="Picture 13"/>
          <p:cNvPicPr>
            <a:picLocks noChangeAspect="1"/>
          </p:cNvPicPr>
          <p:nvPr/>
        </p:nvPicPr>
        <p:blipFill>
          <a:blip r:embed="rId8"/>
          <a:srcRect/>
          <a:stretch>
            <a:fillRect/>
          </a:stretch>
        </p:blipFill>
        <p:spPr>
          <a:xfrm>
            <a:off x="8017466" y="-147334"/>
            <a:ext cx="2211293" cy="2023333"/>
          </a:xfrm>
          <a:prstGeom prst="rect">
            <a:avLst/>
          </a:prstGeom>
        </p:spPr>
      </p:pic>
      <p:pic>
        <p:nvPicPr>
          <p:cNvPr id="14" name="Picture 14"/>
          <p:cNvPicPr>
            <a:picLocks noChangeAspect="1"/>
          </p:cNvPicPr>
          <p:nvPr/>
        </p:nvPicPr>
        <p:blipFill>
          <a:blip r:embed="rId9"/>
          <a:srcRect/>
          <a:stretch>
            <a:fillRect/>
          </a:stretch>
        </p:blipFill>
        <p:spPr>
          <a:xfrm>
            <a:off x="4688575" y="1289779"/>
            <a:ext cx="2241990" cy="2051421"/>
          </a:xfrm>
          <a:prstGeom prst="rect">
            <a:avLst/>
          </a:prstGeom>
        </p:spPr>
      </p:pic>
      <p:pic>
        <p:nvPicPr>
          <p:cNvPr id="15" name="Picture 15"/>
          <p:cNvPicPr>
            <a:picLocks noChangeAspect="1"/>
          </p:cNvPicPr>
          <p:nvPr/>
        </p:nvPicPr>
        <p:blipFill>
          <a:blip r:embed="rId10"/>
          <a:srcRect t="975" b="975"/>
          <a:stretch>
            <a:fillRect/>
          </a:stretch>
        </p:blipFill>
        <p:spPr>
          <a:xfrm>
            <a:off x="5818340" y="1310859"/>
            <a:ext cx="2239618" cy="2009260"/>
          </a:xfrm>
          <a:prstGeom prst="rect">
            <a:avLst/>
          </a:prstGeom>
        </p:spPr>
      </p:pic>
      <p:pic>
        <p:nvPicPr>
          <p:cNvPr id="16" name="Picture 16"/>
          <p:cNvPicPr>
            <a:picLocks noChangeAspect="1"/>
          </p:cNvPicPr>
          <p:nvPr/>
        </p:nvPicPr>
        <p:blipFill>
          <a:blip r:embed="rId11"/>
          <a:srcRect/>
          <a:stretch>
            <a:fillRect/>
          </a:stretch>
        </p:blipFill>
        <p:spPr>
          <a:xfrm>
            <a:off x="6958985" y="1295400"/>
            <a:ext cx="2194540" cy="2045800"/>
          </a:xfrm>
          <a:prstGeom prst="rect">
            <a:avLst/>
          </a:prstGeom>
        </p:spPr>
      </p:pic>
      <p:pic>
        <p:nvPicPr>
          <p:cNvPr id="17" name="Picture 17"/>
          <p:cNvPicPr>
            <a:picLocks noChangeAspect="1"/>
          </p:cNvPicPr>
          <p:nvPr/>
        </p:nvPicPr>
        <p:blipFill>
          <a:blip r:embed="rId12"/>
          <a:srcRect/>
          <a:stretch>
            <a:fillRect/>
          </a:stretch>
        </p:blipFill>
        <p:spPr>
          <a:xfrm>
            <a:off x="8074495" y="1295400"/>
            <a:ext cx="2137803" cy="2045800"/>
          </a:xfrm>
          <a:prstGeom prst="rect">
            <a:avLst/>
          </a:prstGeom>
        </p:spPr>
      </p:pic>
      <p:pic>
        <p:nvPicPr>
          <p:cNvPr id="18" name="Picture 18"/>
          <p:cNvPicPr>
            <a:picLocks noChangeAspect="1"/>
          </p:cNvPicPr>
          <p:nvPr/>
        </p:nvPicPr>
        <p:blipFill>
          <a:blip r:embed="rId13"/>
          <a:srcRect l="18815" r="22212"/>
          <a:stretch>
            <a:fillRect/>
          </a:stretch>
        </p:blipFill>
        <p:spPr>
          <a:xfrm>
            <a:off x="6878469" y="2972393"/>
            <a:ext cx="2411102" cy="3741010"/>
          </a:xfrm>
          <a:prstGeom prst="rect">
            <a:avLst/>
          </a:prstGeom>
        </p:spPr>
      </p:pic>
      <p:sp>
        <p:nvSpPr>
          <p:cNvPr id="20" name="TextBox 20"/>
          <p:cNvSpPr txBox="1"/>
          <p:nvPr/>
        </p:nvSpPr>
        <p:spPr>
          <a:xfrm>
            <a:off x="742107" y="377733"/>
            <a:ext cx="3705996" cy="807913"/>
          </a:xfrm>
          <a:prstGeom prst="rect">
            <a:avLst/>
          </a:prstGeom>
        </p:spPr>
        <p:txBody>
          <a:bodyPr wrap="square" lIns="0" tIns="0" rIns="0" bIns="0" rtlCol="0" anchor="t">
            <a:spAutoFit/>
          </a:bodyPr>
          <a:lstStyle/>
          <a:p>
            <a:pPr>
              <a:lnSpc>
                <a:spcPts val="6305"/>
              </a:lnSpc>
              <a:spcBef>
                <a:spcPct val="0"/>
              </a:spcBef>
            </a:pPr>
            <a:r>
              <a:rPr lang="en-US" sz="4503" b="0" i="0" dirty="0">
                <a:solidFill>
                  <a:srgbClr val="FFFFFF"/>
                </a:solidFill>
                <a:latin typeface="Allura"/>
              </a:rPr>
              <a:t>Alexis D Craig</a:t>
            </a:r>
          </a:p>
        </p:txBody>
      </p:sp>
      <p:sp>
        <p:nvSpPr>
          <p:cNvPr id="19" name="TextBox 19"/>
          <p:cNvSpPr txBox="1"/>
          <p:nvPr/>
        </p:nvSpPr>
        <p:spPr>
          <a:xfrm>
            <a:off x="762000" y="381000"/>
            <a:ext cx="3338900" cy="807913"/>
          </a:xfrm>
          <a:prstGeom prst="rect">
            <a:avLst/>
          </a:prstGeom>
        </p:spPr>
        <p:txBody>
          <a:bodyPr wrap="square" lIns="0" tIns="0" rIns="0" bIns="0" rtlCol="0" anchor="t">
            <a:spAutoFit/>
          </a:bodyPr>
          <a:lstStyle/>
          <a:p>
            <a:pPr>
              <a:lnSpc>
                <a:spcPts val="6305"/>
              </a:lnSpc>
              <a:spcBef>
                <a:spcPct val="0"/>
              </a:spcBef>
            </a:pPr>
            <a:r>
              <a:rPr lang="en-US" sz="4503" b="0" i="0" dirty="0">
                <a:solidFill>
                  <a:srgbClr val="8C52FF"/>
                </a:solidFill>
                <a:latin typeface="Allura"/>
              </a:rPr>
              <a:t>Alexis D Craig</a:t>
            </a:r>
          </a:p>
        </p:txBody>
      </p:sp>
      <p:sp>
        <p:nvSpPr>
          <p:cNvPr id="21" name="TextBox 21"/>
          <p:cNvSpPr txBox="1"/>
          <p:nvPr/>
        </p:nvSpPr>
        <p:spPr>
          <a:xfrm>
            <a:off x="6280972" y="6217492"/>
            <a:ext cx="3917660" cy="807913"/>
          </a:xfrm>
          <a:prstGeom prst="rect">
            <a:avLst/>
          </a:prstGeom>
        </p:spPr>
        <p:txBody>
          <a:bodyPr wrap="square" lIns="0" tIns="0" rIns="0" bIns="0" rtlCol="0" anchor="t">
            <a:spAutoFit/>
          </a:bodyPr>
          <a:lstStyle/>
          <a:p>
            <a:pPr>
              <a:lnSpc>
                <a:spcPts val="6305"/>
              </a:lnSpc>
              <a:spcBef>
                <a:spcPct val="0"/>
              </a:spcBef>
            </a:pPr>
            <a:r>
              <a:rPr lang="en-US" sz="4503" b="0" i="0" dirty="0">
                <a:solidFill>
                  <a:srgbClr val="8C52FF">
                    <a:alpha val="72941"/>
                  </a:srgbClr>
                </a:solidFill>
                <a:latin typeface="Allura"/>
              </a:rPr>
              <a:t>Alexis D Craig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7315200"/>
          </a:xfrm>
          <a:prstGeom prst="rect">
            <a:avLst/>
          </a:prstGeom>
        </p:spPr>
      </p:pic>
      <p:sp>
        <p:nvSpPr>
          <p:cNvPr id="4" name="Rectangle 3"/>
          <p:cNvSpPr/>
          <p:nvPr/>
        </p:nvSpPr>
        <p:spPr>
          <a:xfrm>
            <a:off x="0" y="762000"/>
            <a:ext cx="73152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0" y="847725"/>
            <a:ext cx="9829800" cy="369332"/>
          </a:xfrm>
          <a:prstGeom prst="rect">
            <a:avLst/>
          </a:prstGeom>
          <a:noFill/>
        </p:spPr>
        <p:txBody>
          <a:bodyPr wrap="square" rtlCol="0">
            <a:spAutoFit/>
          </a:bodyPr>
          <a:lstStyle/>
          <a:p>
            <a:r>
              <a:rPr lang="en-US" b="1" dirty="0" smtClean="0">
                <a:solidFill>
                  <a:schemeClr val="bg1"/>
                </a:solidFill>
                <a:latin typeface="Montserrat Classic" panose="020B0604020202020204" charset="0"/>
              </a:rPr>
              <a:t>REVIEW OF A KILLING MOON—The Quick and Dirty Bibliophile</a:t>
            </a:r>
            <a:endParaRPr lang="en-US" b="1" dirty="0">
              <a:solidFill>
                <a:schemeClr val="bg1"/>
              </a:solidFill>
              <a:latin typeface="Montserrat Classic" panose="020B0604020202020204" charset="0"/>
            </a:endParaRPr>
          </a:p>
        </p:txBody>
      </p:sp>
      <p:sp>
        <p:nvSpPr>
          <p:cNvPr id="6" name="Rectangle 5"/>
          <p:cNvSpPr/>
          <p:nvPr/>
        </p:nvSpPr>
        <p:spPr>
          <a:xfrm>
            <a:off x="304800" y="1447800"/>
            <a:ext cx="9220200" cy="5562600"/>
          </a:xfrm>
          <a:prstGeom prst="rect">
            <a:avLst/>
          </a:prstGeom>
          <a:solidFill>
            <a:srgbClr val="8C52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282" y="1528316"/>
            <a:ext cx="9144000" cy="5632311"/>
          </a:xfrm>
          <a:prstGeom prst="rect">
            <a:avLst/>
          </a:prstGeom>
          <a:noFill/>
        </p:spPr>
        <p:txBody>
          <a:bodyPr wrap="square" rtlCol="0">
            <a:spAutoFit/>
          </a:bodyPr>
          <a:lstStyle/>
          <a:p>
            <a:r>
              <a:rPr lang="en-US" dirty="0">
                <a:solidFill>
                  <a:schemeClr val="bg1"/>
                </a:solidFill>
              </a:rPr>
              <a:t>Overall: 4.5/5 ⭐⭐⭐⭐💫</a:t>
            </a:r>
            <a:br>
              <a:rPr lang="en-US" dirty="0">
                <a:solidFill>
                  <a:schemeClr val="bg1"/>
                </a:solidFill>
              </a:rPr>
            </a:br>
            <a:r>
              <a:rPr lang="en-US" dirty="0">
                <a:solidFill>
                  <a:schemeClr val="bg1"/>
                </a:solidFill>
              </a:rPr>
              <a:t>Steam:🔥🔥</a:t>
            </a:r>
            <a:br>
              <a:rPr lang="en-US" dirty="0">
                <a:solidFill>
                  <a:schemeClr val="bg1"/>
                </a:solidFill>
              </a:rPr>
            </a:br>
            <a:r>
              <a:rPr lang="en-US" dirty="0">
                <a:solidFill>
                  <a:schemeClr val="bg1"/>
                </a:solidFill>
              </a:rPr>
              <a:t>Feels: </a:t>
            </a:r>
            <a:r>
              <a:rPr lang="en-US" dirty="0" smtClean="0">
                <a:solidFill>
                  <a:schemeClr val="bg1"/>
                </a:solidFill>
              </a:rPr>
              <a:t>😏😲😎😱</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b="1" dirty="0">
                <a:solidFill>
                  <a:schemeClr val="bg1"/>
                </a:solidFill>
              </a:rPr>
              <a:t>~REVIEW</a:t>
            </a:r>
            <a:r>
              <a:rPr lang="en-US" dirty="0">
                <a:solidFill>
                  <a:schemeClr val="bg1"/>
                </a:solidFill>
              </a:rPr>
              <a:t>🖋</a:t>
            </a:r>
            <a:r>
              <a:rPr lang="en-US" b="1" dirty="0">
                <a:solidFill>
                  <a:schemeClr val="bg1"/>
                </a:solidFill>
              </a:rPr>
              <a:t>~</a:t>
            </a:r>
            <a:r>
              <a:rPr lang="en-US" dirty="0">
                <a:solidFill>
                  <a:schemeClr val="bg1"/>
                </a:solidFill>
              </a:rPr>
              <a:t/>
            </a:r>
            <a:br>
              <a:rPr lang="en-US" dirty="0">
                <a:solidFill>
                  <a:schemeClr val="bg1"/>
                </a:solidFill>
              </a:rPr>
            </a:br>
            <a:r>
              <a:rPr lang="en-US" b="1" dirty="0">
                <a:solidFill>
                  <a:schemeClr val="bg1"/>
                </a:solidFill>
              </a:rPr>
              <a:t>The Quick and Dirty: Spies, palace intrigue, attempted murder, scandals, betrayal and </a:t>
            </a:r>
            <a:r>
              <a:rPr lang="en-US" dirty="0">
                <a:solidFill>
                  <a:schemeClr val="bg1"/>
                </a:solidFill>
              </a:rPr>
              <a:t>🔥🔥🔥</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Cora is a raven shifter and freelance former spy who has been hired to protect Finnegan O’Casey, second in line to the throne of House Lupine; a kingdom wherein the king is ailing and the heir to the throne is Finn’s cruel older brother, Brendan. Finn doesn’t realize Cora is actually a blast from his past, but even when that secret is brought to light, neither can deny that the chemistry between them is 🔥🔥🔥. As they spend more time together, Cora’s motives for protecting Finn change from purely professional to something more. And as they work together to expose Brendan for the murderous tyrant he is, the plan they employ to sabotage Brendan’s plans backfires on them, but in the most spectacular way that will change both of their lives (and the future of the series)!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Such a fun book! This first book is setting up the series to be action-packed, suspenseful and sexy. I can’t wait to see what happens next!</a:t>
            </a:r>
            <a:r>
              <a:rPr lang="en-US" dirty="0"/>
              <a:t/>
            </a:r>
            <a:br>
              <a:rPr lang="en-US" dirty="0"/>
            </a:br>
            <a:endParaRPr lang="en-US" dirty="0"/>
          </a:p>
        </p:txBody>
      </p:sp>
    </p:spTree>
    <p:extLst>
      <p:ext uri="{BB962C8B-B14F-4D97-AF65-F5344CB8AC3E}">
        <p14:creationId xmlns:p14="http://schemas.microsoft.com/office/powerpoint/2010/main" val="70965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753600" cy="7315200"/>
          </a:xfrm>
          <a:prstGeom prst="rect">
            <a:avLst/>
          </a:prstGeom>
        </p:spPr>
      </p:pic>
      <p:pic>
        <p:nvPicPr>
          <p:cNvPr id="3" name="Rv_g_li4e7M"/>
          <p:cNvPicPr>
            <a:picLocks noRot="1" noChangeAspect="1"/>
          </p:cNvPicPr>
          <p:nvPr>
            <a:videoFile r:link="rId1"/>
          </p:nvPr>
        </p:nvPicPr>
        <p:blipFill>
          <a:blip r:embed="rId4"/>
          <a:stretch>
            <a:fillRect/>
          </a:stretch>
        </p:blipFill>
        <p:spPr>
          <a:xfrm>
            <a:off x="304800" y="304800"/>
            <a:ext cx="6378119" cy="5105400"/>
          </a:xfrm>
          <a:prstGeom prst="rect">
            <a:avLst/>
          </a:prstGeom>
        </p:spPr>
      </p:pic>
      <p:sp>
        <p:nvSpPr>
          <p:cNvPr id="5" name="Rectangle 4"/>
          <p:cNvSpPr/>
          <p:nvPr/>
        </p:nvSpPr>
        <p:spPr>
          <a:xfrm>
            <a:off x="6987719" y="1828800"/>
            <a:ext cx="2765881" cy="1752600"/>
          </a:xfrm>
          <a:prstGeom prst="rect">
            <a:avLst/>
          </a:prstGeom>
          <a:solidFill>
            <a:srgbClr val="B48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10506" y="1752600"/>
            <a:ext cx="1851481" cy="1754326"/>
          </a:xfrm>
          <a:prstGeom prst="rect">
            <a:avLst/>
          </a:prstGeom>
          <a:noFill/>
        </p:spPr>
        <p:txBody>
          <a:bodyPr wrap="square" rtlCol="0">
            <a:spAutoFit/>
          </a:bodyPr>
          <a:lstStyle/>
          <a:p>
            <a:pPr algn="ctr"/>
            <a:r>
              <a:rPr lang="en-US" sz="3600" dirty="0" smtClean="0">
                <a:solidFill>
                  <a:schemeClr val="bg1"/>
                </a:solidFill>
                <a:latin typeface="Montserrat Classic" panose="020B0604020202020204" charset="0"/>
              </a:rPr>
              <a:t>A Killing Moon</a:t>
            </a:r>
            <a:endParaRPr lang="en-US" sz="3600" dirty="0">
              <a:solidFill>
                <a:schemeClr val="bg1"/>
              </a:solidFill>
              <a:latin typeface="Montserrat Classic" panose="020B0604020202020204" charset="0"/>
            </a:endParaRPr>
          </a:p>
        </p:txBody>
      </p:sp>
      <p:sp>
        <p:nvSpPr>
          <p:cNvPr id="4" name="TextBox 3"/>
          <p:cNvSpPr txBox="1"/>
          <p:nvPr/>
        </p:nvSpPr>
        <p:spPr>
          <a:xfrm>
            <a:off x="7400673" y="1772264"/>
            <a:ext cx="1851481" cy="1754326"/>
          </a:xfrm>
          <a:prstGeom prst="rect">
            <a:avLst/>
          </a:prstGeom>
          <a:noFill/>
        </p:spPr>
        <p:txBody>
          <a:bodyPr wrap="square" rtlCol="0">
            <a:spAutoFit/>
          </a:bodyPr>
          <a:lstStyle/>
          <a:p>
            <a:pPr algn="ctr"/>
            <a:r>
              <a:rPr lang="en-US" sz="3600" dirty="0" smtClean="0">
                <a:solidFill>
                  <a:schemeClr val="bg1"/>
                </a:solidFill>
                <a:latin typeface="Montserrat Classic" panose="020B0604020202020204" charset="0"/>
                <a:hlinkClick r:id="rId5"/>
              </a:rPr>
              <a:t>A Killing Moon</a:t>
            </a:r>
            <a:endParaRPr lang="en-US" sz="3600" dirty="0">
              <a:solidFill>
                <a:schemeClr val="bg1"/>
              </a:solidFill>
              <a:latin typeface="Montserrat Classic" panose="020B0604020202020204" charset="0"/>
            </a:endParaRPr>
          </a:p>
        </p:txBody>
      </p:sp>
      <p:sp>
        <p:nvSpPr>
          <p:cNvPr id="7" name="Rectangle 6"/>
          <p:cNvSpPr/>
          <p:nvPr/>
        </p:nvSpPr>
        <p:spPr>
          <a:xfrm>
            <a:off x="0" y="5410200"/>
            <a:ext cx="4038600" cy="1143000"/>
          </a:xfrm>
          <a:prstGeom prst="rect">
            <a:avLst/>
          </a:prstGeom>
          <a:solidFill>
            <a:srgbClr val="B48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5540480"/>
            <a:ext cx="3886200" cy="954107"/>
          </a:xfrm>
          <a:prstGeom prst="rect">
            <a:avLst/>
          </a:prstGeom>
          <a:noFill/>
        </p:spPr>
        <p:txBody>
          <a:bodyPr wrap="square" rtlCol="0">
            <a:spAutoFit/>
          </a:bodyPr>
          <a:lstStyle/>
          <a:p>
            <a:r>
              <a:rPr lang="en-US" sz="2800" dirty="0" smtClean="0">
                <a:solidFill>
                  <a:schemeClr val="bg1"/>
                </a:solidFill>
              </a:rPr>
              <a:t>Review of A Killing Moon </a:t>
            </a:r>
          </a:p>
          <a:p>
            <a:r>
              <a:rPr lang="en-US" sz="2800" dirty="0" smtClean="0">
                <a:solidFill>
                  <a:schemeClr val="bg1"/>
                </a:solidFill>
              </a:rPr>
              <a:t>By Serpentine Creative</a:t>
            </a:r>
            <a:endParaRPr lang="en-US" sz="2800" dirty="0">
              <a:solidFill>
                <a:schemeClr val="bg1"/>
              </a:solidFill>
            </a:endParaRPr>
          </a:p>
        </p:txBody>
      </p:sp>
    </p:spTree>
    <p:extLst>
      <p:ext uri="{BB962C8B-B14F-4D97-AF65-F5344CB8AC3E}">
        <p14:creationId xmlns:p14="http://schemas.microsoft.com/office/powerpoint/2010/main" val="417362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 name="Group 4"/>
          <p:cNvGrpSpPr/>
          <p:nvPr/>
        </p:nvGrpSpPr>
        <p:grpSpPr>
          <a:xfrm>
            <a:off x="0" y="-37226"/>
            <a:ext cx="9745488" cy="3682868"/>
            <a:chOff x="0" y="0"/>
            <a:chExt cx="13048711" cy="4910490"/>
          </a:xfrm>
        </p:grpSpPr>
        <p:sp>
          <p:nvSpPr>
            <p:cNvPr id="5" name="AutoShape 5"/>
            <p:cNvSpPr/>
            <p:nvPr/>
          </p:nvSpPr>
          <p:spPr>
            <a:xfrm>
              <a:off x="0" y="0"/>
              <a:ext cx="13048711" cy="4910490"/>
            </a:xfrm>
            <a:prstGeom prst="rect">
              <a:avLst/>
            </a:prstGeom>
            <a:solidFill>
              <a:srgbClr val="4D0089"/>
            </a:solidFill>
          </p:spPr>
        </p:sp>
      </p:grpSp>
      <p:grpSp>
        <p:nvGrpSpPr>
          <p:cNvPr id="6" name="Group 6"/>
          <p:cNvGrpSpPr/>
          <p:nvPr/>
        </p:nvGrpSpPr>
        <p:grpSpPr>
          <a:xfrm>
            <a:off x="1075" y="-37226"/>
            <a:ext cx="9752525" cy="3682868"/>
            <a:chOff x="-397273" y="214576"/>
            <a:chExt cx="13048711" cy="4910490"/>
          </a:xfrm>
        </p:grpSpPr>
        <p:pic>
          <p:nvPicPr>
            <p:cNvPr id="7" name="Picture 7"/>
            <p:cNvPicPr>
              <a:picLocks noChangeAspect="1"/>
            </p:cNvPicPr>
            <p:nvPr/>
          </p:nvPicPr>
          <p:blipFill>
            <a:blip r:embed="rId2">
              <a:alphaModFix amt="73000"/>
            </a:blip>
            <a:srcRect t="13566" b="29985"/>
            <a:stretch>
              <a:fillRect/>
            </a:stretch>
          </p:blipFill>
          <p:spPr>
            <a:xfrm>
              <a:off x="-397273" y="214576"/>
              <a:ext cx="13048711" cy="4910490"/>
            </a:xfrm>
            <a:prstGeom prst="rect">
              <a:avLst/>
            </a:prstGeom>
          </p:spPr>
        </p:pic>
      </p:grpSp>
      <p:pic>
        <p:nvPicPr>
          <p:cNvPr id="8" name="Picture 8"/>
          <p:cNvPicPr>
            <a:picLocks noChangeAspect="1"/>
          </p:cNvPicPr>
          <p:nvPr/>
        </p:nvPicPr>
        <p:blipFill>
          <a:blip r:embed="rId3"/>
          <a:srcRect/>
          <a:stretch>
            <a:fillRect/>
          </a:stretch>
        </p:blipFill>
        <p:spPr>
          <a:xfrm>
            <a:off x="850673" y="5065546"/>
            <a:ext cx="8003099" cy="28575"/>
          </a:xfrm>
          <a:prstGeom prst="rect">
            <a:avLst/>
          </a:prstGeom>
        </p:spPr>
      </p:pic>
      <p:pic>
        <p:nvPicPr>
          <p:cNvPr id="9" name="Picture 9">
            <a:hlinkClick r:id="rId4"/>
          </p:cNvPr>
          <p:cNvPicPr>
            <a:picLocks noChangeAspect="1"/>
          </p:cNvPicPr>
          <p:nvPr/>
        </p:nvPicPr>
        <p:blipFill>
          <a:blip r:embed="rId5"/>
          <a:srcRect/>
          <a:stretch>
            <a:fillRect/>
          </a:stretch>
        </p:blipFill>
        <p:spPr>
          <a:xfrm>
            <a:off x="395337" y="784147"/>
            <a:ext cx="1084013" cy="1106136"/>
          </a:xfrm>
          <a:prstGeom prst="rect">
            <a:avLst/>
          </a:prstGeom>
        </p:spPr>
      </p:pic>
      <p:pic>
        <p:nvPicPr>
          <p:cNvPr id="10" name="Picture 10">
            <a:hlinkClick r:id="rId6"/>
          </p:cNvPr>
          <p:cNvPicPr>
            <a:picLocks noChangeAspect="1"/>
          </p:cNvPicPr>
          <p:nvPr/>
        </p:nvPicPr>
        <p:blipFill>
          <a:blip r:embed="rId7"/>
          <a:srcRect/>
          <a:stretch>
            <a:fillRect/>
          </a:stretch>
        </p:blipFill>
        <p:spPr>
          <a:xfrm>
            <a:off x="6519966" y="858744"/>
            <a:ext cx="1055145" cy="1055145"/>
          </a:xfrm>
          <a:prstGeom prst="rect">
            <a:avLst/>
          </a:prstGeom>
        </p:spPr>
      </p:pic>
      <p:pic>
        <p:nvPicPr>
          <p:cNvPr id="11" name="Picture 11">
            <a:hlinkClick r:id="rId8"/>
          </p:cNvPr>
          <p:cNvPicPr>
            <a:picLocks noChangeAspect="1"/>
          </p:cNvPicPr>
          <p:nvPr/>
        </p:nvPicPr>
        <p:blipFill>
          <a:blip r:embed="rId9"/>
          <a:srcRect/>
          <a:stretch>
            <a:fillRect/>
          </a:stretch>
        </p:blipFill>
        <p:spPr>
          <a:xfrm>
            <a:off x="4393084" y="801690"/>
            <a:ext cx="1002518" cy="1002518"/>
          </a:xfrm>
          <a:prstGeom prst="rect">
            <a:avLst/>
          </a:prstGeom>
        </p:spPr>
      </p:pic>
      <p:pic>
        <p:nvPicPr>
          <p:cNvPr id="12" name="Picture 12">
            <a:hlinkClick r:id="rId10"/>
          </p:cNvPr>
          <p:cNvPicPr>
            <a:picLocks noChangeAspect="1"/>
          </p:cNvPicPr>
          <p:nvPr/>
        </p:nvPicPr>
        <p:blipFill>
          <a:blip r:embed="rId11"/>
          <a:srcRect/>
          <a:stretch>
            <a:fillRect/>
          </a:stretch>
        </p:blipFill>
        <p:spPr>
          <a:xfrm>
            <a:off x="5431828" y="1997050"/>
            <a:ext cx="1011307" cy="1001193"/>
          </a:xfrm>
          <a:prstGeom prst="rect">
            <a:avLst/>
          </a:prstGeom>
        </p:spPr>
      </p:pic>
      <p:pic>
        <p:nvPicPr>
          <p:cNvPr id="13" name="Picture 13">
            <a:hlinkClick r:id="rId12"/>
          </p:cNvPr>
          <p:cNvPicPr>
            <a:picLocks noChangeAspect="1"/>
          </p:cNvPicPr>
          <p:nvPr/>
        </p:nvPicPr>
        <p:blipFill>
          <a:blip r:embed="rId13"/>
          <a:srcRect/>
          <a:stretch>
            <a:fillRect/>
          </a:stretch>
        </p:blipFill>
        <p:spPr>
          <a:xfrm>
            <a:off x="8473204" y="886695"/>
            <a:ext cx="1059994" cy="1059994"/>
          </a:xfrm>
          <a:prstGeom prst="rect">
            <a:avLst/>
          </a:prstGeom>
        </p:spPr>
      </p:pic>
      <p:pic>
        <p:nvPicPr>
          <p:cNvPr id="14" name="Picture 14">
            <a:hlinkClick r:id="rId14"/>
          </p:cNvPr>
          <p:cNvPicPr>
            <a:picLocks noChangeAspect="1"/>
          </p:cNvPicPr>
          <p:nvPr/>
        </p:nvPicPr>
        <p:blipFill>
          <a:blip r:embed="rId15"/>
          <a:srcRect/>
          <a:stretch>
            <a:fillRect/>
          </a:stretch>
        </p:blipFill>
        <p:spPr>
          <a:xfrm>
            <a:off x="1363528" y="1913889"/>
            <a:ext cx="1109914" cy="1109914"/>
          </a:xfrm>
          <a:prstGeom prst="rect">
            <a:avLst/>
          </a:prstGeom>
        </p:spPr>
      </p:pic>
      <p:grpSp>
        <p:nvGrpSpPr>
          <p:cNvPr id="15" name="Group 15"/>
          <p:cNvGrpSpPr/>
          <p:nvPr/>
        </p:nvGrpSpPr>
        <p:grpSpPr>
          <a:xfrm>
            <a:off x="3277008" y="1929438"/>
            <a:ext cx="1109914" cy="1117366"/>
            <a:chOff x="52235" y="20732"/>
            <a:chExt cx="1479884" cy="1489820"/>
          </a:xfrm>
        </p:grpSpPr>
        <p:pic>
          <p:nvPicPr>
            <p:cNvPr id="16" name="Picture 16">
              <a:hlinkClick r:id="rId16"/>
            </p:cNvPr>
            <p:cNvPicPr>
              <a:picLocks noChangeAspect="1"/>
            </p:cNvPicPr>
            <p:nvPr/>
          </p:nvPicPr>
          <p:blipFill>
            <a:blip r:embed="rId17"/>
            <a:srcRect/>
            <a:stretch>
              <a:fillRect/>
            </a:stretch>
          </p:blipFill>
          <p:spPr>
            <a:xfrm>
              <a:off x="52235" y="20732"/>
              <a:ext cx="1479884" cy="1489820"/>
            </a:xfrm>
            <a:prstGeom prst="rect">
              <a:avLst/>
            </a:prstGeom>
          </p:spPr>
        </p:pic>
        <p:sp>
          <p:nvSpPr>
            <p:cNvPr id="17" name="TextBox 17"/>
            <p:cNvSpPr txBox="1"/>
            <p:nvPr/>
          </p:nvSpPr>
          <p:spPr>
            <a:xfrm>
              <a:off x="83019" y="76077"/>
              <a:ext cx="1373954" cy="1151768"/>
            </a:xfrm>
            <a:prstGeom prst="rect">
              <a:avLst/>
            </a:prstGeom>
          </p:spPr>
          <p:txBody>
            <a:bodyPr lIns="0" tIns="0" rIns="0" bIns="0" rtlCol="0" anchor="t">
              <a:spAutoFit/>
            </a:bodyPr>
            <a:lstStyle/>
            <a:p>
              <a:pPr>
                <a:lnSpc>
                  <a:spcPts val="7424"/>
                </a:lnSpc>
                <a:spcBef>
                  <a:spcPct val="0"/>
                </a:spcBef>
              </a:pPr>
              <a:endParaRPr lang="en-US" sz="4400" b="1" i="0" dirty="0">
                <a:solidFill>
                  <a:srgbClr val="FFFFFF"/>
                </a:solidFill>
                <a:latin typeface="Montserrat Light"/>
              </a:endParaRPr>
            </a:p>
          </p:txBody>
        </p:sp>
      </p:grpSp>
      <p:pic>
        <p:nvPicPr>
          <p:cNvPr id="18" name="Picture 18">
            <a:hlinkClick r:id="rId18"/>
          </p:cNvPr>
          <p:cNvPicPr>
            <a:picLocks noChangeAspect="1"/>
          </p:cNvPicPr>
          <p:nvPr/>
        </p:nvPicPr>
        <p:blipFill>
          <a:blip r:embed="rId19"/>
          <a:srcRect/>
          <a:stretch>
            <a:fillRect/>
          </a:stretch>
        </p:blipFill>
        <p:spPr>
          <a:xfrm>
            <a:off x="2301569" y="788160"/>
            <a:ext cx="1129230" cy="1129230"/>
          </a:xfrm>
          <a:prstGeom prst="rect">
            <a:avLst/>
          </a:prstGeom>
        </p:spPr>
      </p:pic>
      <p:sp>
        <p:nvSpPr>
          <p:cNvPr id="19" name="TextBox 19"/>
          <p:cNvSpPr txBox="1"/>
          <p:nvPr/>
        </p:nvSpPr>
        <p:spPr>
          <a:xfrm>
            <a:off x="856257" y="4608178"/>
            <a:ext cx="2762250" cy="264914"/>
          </a:xfrm>
          <a:prstGeom prst="rect">
            <a:avLst/>
          </a:prstGeom>
        </p:spPr>
        <p:txBody>
          <a:bodyPr lIns="0" tIns="0" rIns="0" bIns="0" rtlCol="0" anchor="t">
            <a:spAutoFit/>
          </a:bodyPr>
          <a:lstStyle/>
          <a:p>
            <a:pPr>
              <a:lnSpc>
                <a:spcPts val="2198"/>
              </a:lnSpc>
            </a:pPr>
            <a:r>
              <a:rPr lang="en-US" sz="1570" b="1" spc="361" dirty="0">
                <a:solidFill>
                  <a:srgbClr val="FFFFFF"/>
                </a:solidFill>
                <a:latin typeface="Montserrat Classic"/>
              </a:rPr>
              <a:t>MEDIA</a:t>
            </a:r>
          </a:p>
        </p:txBody>
      </p:sp>
      <p:sp>
        <p:nvSpPr>
          <p:cNvPr id="20" name="TextBox 20"/>
          <p:cNvSpPr txBox="1"/>
          <p:nvPr/>
        </p:nvSpPr>
        <p:spPr>
          <a:xfrm>
            <a:off x="850673" y="5271167"/>
            <a:ext cx="2767834" cy="1093589"/>
          </a:xfrm>
          <a:prstGeom prst="rect">
            <a:avLst/>
          </a:prstGeom>
        </p:spPr>
        <p:txBody>
          <a:bodyPr lIns="0" tIns="0" rIns="0" bIns="0" rtlCol="0" anchor="t">
            <a:spAutoFit/>
          </a:bodyPr>
          <a:lstStyle/>
          <a:p>
            <a:pPr marL="259259" lvl="1" indent="-129629">
              <a:lnSpc>
                <a:spcPts val="2198"/>
              </a:lnSpc>
              <a:buFont typeface="Arial"/>
              <a:buChar char="•"/>
            </a:pPr>
            <a:r>
              <a:rPr lang="en-US" sz="1570" spc="31" dirty="0">
                <a:solidFill>
                  <a:srgbClr val="FFFFFF"/>
                </a:solidFill>
                <a:latin typeface="Montserrat Light"/>
              </a:rPr>
              <a:t>Twitter</a:t>
            </a:r>
          </a:p>
          <a:p>
            <a:pPr marL="259259" lvl="1" indent="-129629">
              <a:lnSpc>
                <a:spcPts val="2198"/>
              </a:lnSpc>
              <a:buFont typeface="Arial"/>
              <a:buChar char="•"/>
            </a:pPr>
            <a:r>
              <a:rPr lang="en-US" sz="1570" spc="31" dirty="0">
                <a:solidFill>
                  <a:srgbClr val="FFFFFF"/>
                </a:solidFill>
                <a:latin typeface="Montserrat Light"/>
              </a:rPr>
              <a:t>Facebook</a:t>
            </a:r>
          </a:p>
          <a:p>
            <a:pPr marL="259259" lvl="1" indent="-129629">
              <a:lnSpc>
                <a:spcPts val="2198"/>
              </a:lnSpc>
              <a:buFont typeface="Arial"/>
              <a:buChar char="•"/>
            </a:pPr>
            <a:r>
              <a:rPr lang="en-US" sz="1570" spc="31" dirty="0">
                <a:solidFill>
                  <a:srgbClr val="FFFFFF"/>
                </a:solidFill>
                <a:latin typeface="Montserrat Light"/>
              </a:rPr>
              <a:t>Goodreads</a:t>
            </a:r>
            <a:endParaRPr lang="en-US" sz="1570" spc="31" dirty="0">
              <a:solidFill>
                <a:srgbClr val="FFFFFF"/>
              </a:solidFill>
              <a:latin typeface="Montserrat Light"/>
              <a:hlinkClick r:id="rId4" tooltip="https://twitter.com/Dispatchvampire"/>
            </a:endParaRPr>
          </a:p>
          <a:p>
            <a:pPr>
              <a:lnSpc>
                <a:spcPts val="2198"/>
              </a:lnSpc>
            </a:pPr>
            <a:endParaRPr lang="en-US" sz="1570" spc="31" dirty="0">
              <a:solidFill>
                <a:srgbClr val="FFFFFF"/>
              </a:solidFill>
              <a:latin typeface="Montserrat Light"/>
              <a:hlinkClick r:id="rId4" tooltip="https://twitter.com/Dispatchvampire"/>
            </a:endParaRPr>
          </a:p>
        </p:txBody>
      </p:sp>
      <p:sp>
        <p:nvSpPr>
          <p:cNvPr id="21" name="TextBox 21"/>
          <p:cNvSpPr txBox="1"/>
          <p:nvPr/>
        </p:nvSpPr>
        <p:spPr>
          <a:xfrm>
            <a:off x="7401623" y="5271167"/>
            <a:ext cx="1452150" cy="817364"/>
          </a:xfrm>
          <a:prstGeom prst="rect">
            <a:avLst/>
          </a:prstGeom>
        </p:spPr>
        <p:txBody>
          <a:bodyPr lIns="0" tIns="0" rIns="0" bIns="0" rtlCol="0" anchor="t">
            <a:spAutoFit/>
          </a:bodyPr>
          <a:lstStyle/>
          <a:p>
            <a:pPr marL="259259" lvl="1" indent="-129629" algn="just">
              <a:lnSpc>
                <a:spcPts val="2198"/>
              </a:lnSpc>
              <a:buFont typeface="Arial"/>
              <a:buChar char="•"/>
            </a:pPr>
            <a:r>
              <a:rPr lang="en-US" sz="1570" spc="31">
                <a:solidFill>
                  <a:srgbClr val="FFFFFF"/>
                </a:solidFill>
                <a:latin typeface="Montserrat Light"/>
              </a:rPr>
              <a:t>Pinterest</a:t>
            </a:r>
          </a:p>
          <a:p>
            <a:pPr marL="259259" lvl="1" indent="-129629" algn="just">
              <a:lnSpc>
                <a:spcPts val="2198"/>
              </a:lnSpc>
              <a:buFont typeface="Arial"/>
              <a:buChar char="•"/>
            </a:pPr>
            <a:r>
              <a:rPr lang="en-US" sz="1570" spc="31">
                <a:solidFill>
                  <a:srgbClr val="FFFFFF"/>
                </a:solidFill>
                <a:latin typeface="Montserrat Light"/>
              </a:rPr>
              <a:t>Instagram</a:t>
            </a:r>
          </a:p>
          <a:p>
            <a:pPr marL="259259" lvl="1" indent="-129629" algn="just">
              <a:lnSpc>
                <a:spcPts val="2198"/>
              </a:lnSpc>
              <a:buFont typeface="Arial"/>
              <a:buChar char="•"/>
            </a:pPr>
            <a:r>
              <a:rPr lang="en-US" sz="1570" spc="31">
                <a:solidFill>
                  <a:srgbClr val="FFFFFF"/>
                </a:solidFill>
                <a:latin typeface="Montserrat Light"/>
              </a:rPr>
              <a:t>ARC Team</a:t>
            </a:r>
          </a:p>
        </p:txBody>
      </p:sp>
      <p:sp>
        <p:nvSpPr>
          <p:cNvPr id="22" name="TextBox 22"/>
          <p:cNvSpPr txBox="1"/>
          <p:nvPr/>
        </p:nvSpPr>
        <p:spPr>
          <a:xfrm>
            <a:off x="4202384" y="5271167"/>
            <a:ext cx="1383917" cy="1093589"/>
          </a:xfrm>
          <a:prstGeom prst="rect">
            <a:avLst/>
          </a:prstGeom>
        </p:spPr>
        <p:txBody>
          <a:bodyPr lIns="0" tIns="0" rIns="0" bIns="0" rtlCol="0" anchor="t">
            <a:spAutoFit/>
          </a:bodyPr>
          <a:lstStyle/>
          <a:p>
            <a:pPr marL="259259" lvl="1" indent="-129629">
              <a:lnSpc>
                <a:spcPts val="2198"/>
              </a:lnSpc>
              <a:buFont typeface="Arial"/>
              <a:buChar char="•"/>
            </a:pPr>
            <a:r>
              <a:rPr lang="en-US" sz="1570" spc="31" dirty="0">
                <a:solidFill>
                  <a:srgbClr val="FFFFFF"/>
                </a:solidFill>
                <a:latin typeface="Montserrat Light"/>
              </a:rPr>
              <a:t>Amazon</a:t>
            </a:r>
          </a:p>
          <a:p>
            <a:pPr marL="259259" lvl="1" indent="-129629">
              <a:lnSpc>
                <a:spcPts val="2198"/>
              </a:lnSpc>
              <a:buFont typeface="Arial"/>
              <a:buChar char="•"/>
            </a:pPr>
            <a:r>
              <a:rPr lang="en-US" sz="1570" spc="31" dirty="0">
                <a:solidFill>
                  <a:srgbClr val="FFFFFF"/>
                </a:solidFill>
                <a:latin typeface="Montserrat Light"/>
              </a:rPr>
              <a:t>Bookbub</a:t>
            </a:r>
          </a:p>
          <a:p>
            <a:pPr marL="259259" lvl="1" indent="-129629">
              <a:lnSpc>
                <a:spcPts val="2198"/>
              </a:lnSpc>
              <a:buFont typeface="Arial"/>
              <a:buChar char="•"/>
            </a:pPr>
            <a:r>
              <a:rPr lang="en-US" sz="1570" spc="31" dirty="0">
                <a:solidFill>
                  <a:srgbClr val="FFFFFF"/>
                </a:solidFill>
                <a:latin typeface="Montserrat Light"/>
              </a:rPr>
              <a:t>Spotify</a:t>
            </a:r>
            <a:endParaRPr lang="en-US" sz="1570" spc="31" dirty="0">
              <a:solidFill>
                <a:srgbClr val="FFFFFF"/>
              </a:solidFill>
              <a:latin typeface="Montserrat Light"/>
              <a:hlinkClick r:id="rId4" tooltip="https://twitter.com/Dispatchvampire"/>
            </a:endParaRPr>
          </a:p>
          <a:p>
            <a:pPr>
              <a:lnSpc>
                <a:spcPts val="2198"/>
              </a:lnSpc>
            </a:pPr>
            <a:endParaRPr lang="en-US" sz="1570" spc="31" dirty="0">
              <a:solidFill>
                <a:srgbClr val="FFFFFF"/>
              </a:solidFill>
              <a:latin typeface="Montserrat Light"/>
              <a:hlinkClick r:id="rId4" tooltip="https://twitter.com/Dispatchvampire"/>
            </a:endParaRPr>
          </a:p>
        </p:txBody>
      </p:sp>
      <p:grpSp>
        <p:nvGrpSpPr>
          <p:cNvPr id="23" name="Group 23"/>
          <p:cNvGrpSpPr/>
          <p:nvPr/>
        </p:nvGrpSpPr>
        <p:grpSpPr>
          <a:xfrm rot="-267093">
            <a:off x="7395576" y="1909159"/>
            <a:ext cx="1161470" cy="1161470"/>
            <a:chOff x="0" y="0"/>
            <a:chExt cx="1548627" cy="1548627"/>
          </a:xfrm>
        </p:grpSpPr>
        <p:pic>
          <p:nvPicPr>
            <p:cNvPr id="24" name="Picture 24"/>
            <p:cNvPicPr>
              <a:picLocks noChangeAspect="1"/>
            </p:cNvPicPr>
            <p:nvPr/>
          </p:nvPicPr>
          <p:blipFill>
            <a:blip r:embed="rId20">
              <a:duotone>
                <a:schemeClr val="accent4">
                  <a:shade val="45000"/>
                  <a:satMod val="135000"/>
                </a:schemeClr>
                <a:prstClr val="white"/>
              </a:duotone>
            </a:blip>
            <a:srcRect/>
            <a:stretch>
              <a:fillRect/>
            </a:stretch>
          </p:blipFill>
          <p:spPr>
            <a:xfrm rot="267093">
              <a:off x="53753" y="53753"/>
              <a:ext cx="1441120" cy="1441120"/>
            </a:xfrm>
            <a:prstGeom prst="rect">
              <a:avLst/>
            </a:prstGeom>
          </p:spPr>
        </p:pic>
        <p:pic>
          <p:nvPicPr>
            <p:cNvPr id="25" name="Picture 25">
              <a:hlinkClick r:id="rId21"/>
            </p:cNvPr>
            <p:cNvPicPr>
              <a:picLocks noChangeAspect="1"/>
            </p:cNvPicPr>
            <p:nvPr/>
          </p:nvPicPr>
          <p:blipFill>
            <a:blip r:embed="rId22">
              <a:duotone>
                <a:schemeClr val="accent5">
                  <a:shade val="45000"/>
                  <a:satMod val="135000"/>
                </a:schemeClr>
                <a:prstClr val="white"/>
              </a:duotone>
            </a:blip>
            <a:srcRect/>
            <a:stretch>
              <a:fillRect/>
            </a:stretch>
          </p:blipFill>
          <p:spPr>
            <a:xfrm>
              <a:off x="278000" y="327731"/>
              <a:ext cx="1051097" cy="945081"/>
            </a:xfrm>
            <a:prstGeom prst="rect">
              <a:avLst/>
            </a:prstGeom>
          </p:spPr>
        </p:pic>
      </p:grpSp>
      <p:pic>
        <p:nvPicPr>
          <p:cNvPr id="26" name="Picture 16">
            <a:hlinkClick r:id="rId16"/>
          </p:cNvPr>
          <p:cNvPicPr>
            <a:picLocks noChangeAspect="1"/>
          </p:cNvPicPr>
          <p:nvPr/>
        </p:nvPicPr>
        <p:blipFill>
          <a:blip r:embed="rId17">
            <a:duotone>
              <a:prstClr val="black"/>
              <a:schemeClr val="accent4">
                <a:tint val="45000"/>
                <a:satMod val="400000"/>
              </a:schemeClr>
            </a:duotone>
          </a:blip>
          <a:srcRect/>
          <a:stretch>
            <a:fillRect/>
          </a:stretch>
        </p:blipFill>
        <p:spPr>
          <a:xfrm>
            <a:off x="3277008" y="1922194"/>
            <a:ext cx="1109914" cy="1117366"/>
          </a:xfrm>
          <a:prstGeom prst="rect">
            <a:avLst/>
          </a:prstGeom>
        </p:spPr>
      </p:pic>
      <p:sp>
        <p:nvSpPr>
          <p:cNvPr id="27" name="Rectangle 26"/>
          <p:cNvSpPr/>
          <p:nvPr/>
        </p:nvSpPr>
        <p:spPr>
          <a:xfrm>
            <a:off x="3360517" y="2026456"/>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BB</a:t>
            </a:r>
            <a:endParaRPr lang="en-US" sz="5400" b="1" cap="none" spc="0" dirty="0">
              <a:ln/>
              <a:solidFill>
                <a:schemeClr val="accent4"/>
              </a:solidFill>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249</Words>
  <Application>Microsoft Office PowerPoint</Application>
  <PresentationFormat>Custom</PresentationFormat>
  <Paragraphs>36</Paragraphs>
  <Slides>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Allura</vt:lpstr>
      <vt:lpstr>Montserrat Light</vt:lpstr>
      <vt:lpstr>Arial</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Facts bout the</dc:title>
  <dc:creator>Shai Cooper</dc:creator>
  <cp:lastModifiedBy>Fundraising 2</cp:lastModifiedBy>
  <cp:revision>16</cp:revision>
  <dcterms:created xsi:type="dcterms:W3CDTF">2006-08-16T00:00:00Z</dcterms:created>
  <dcterms:modified xsi:type="dcterms:W3CDTF">2020-01-17T18:25:17Z</dcterms:modified>
  <dc:identifier>DADq6mW5B-w</dc:identifier>
</cp:coreProperties>
</file>